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3" r:id="rId5"/>
    <p:sldId id="774" r:id="rId6"/>
    <p:sldId id="735" r:id="rId7"/>
    <p:sldId id="775" r:id="rId8"/>
    <p:sldId id="795" r:id="rId9"/>
    <p:sldId id="796" r:id="rId10"/>
    <p:sldId id="745" r:id="rId11"/>
    <p:sldId id="799" r:id="rId12"/>
    <p:sldId id="798" r:id="rId13"/>
    <p:sldId id="815" r:id="rId14"/>
    <p:sldId id="800" r:id="rId15"/>
    <p:sldId id="801" r:id="rId16"/>
    <p:sldId id="821" r:id="rId17"/>
    <p:sldId id="820" r:id="rId18"/>
    <p:sldId id="826" r:id="rId19"/>
    <p:sldId id="827" r:id="rId20"/>
    <p:sldId id="855" r:id="rId21"/>
    <p:sldId id="856" r:id="rId22"/>
    <p:sldId id="772" r:id="rId23"/>
    <p:sldId id="843" r:id="rId24"/>
    <p:sldId id="788" r:id="rId25"/>
    <p:sldId id="857" r:id="rId26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E2FD18A2-58C7-4AD1-A4F7-B5B447672631}">
          <p14:sldIdLst>
            <p14:sldId id="263"/>
            <p14:sldId id="774"/>
          </p14:sldIdLst>
        </p14:section>
        <p14:section name="Introdução" id="{02A799F3-E9E6-4B82-8FA7-D957C1FF4695}">
          <p14:sldIdLst>
            <p14:sldId id="735"/>
            <p14:sldId id="775"/>
            <p14:sldId id="795"/>
            <p14:sldId id="796"/>
          </p14:sldIdLst>
        </p14:section>
        <p14:section name="Desenho e Simulação dos Circuitos Eletrónicos" id="{CAC63CF5-F5C2-45A4-B351-A3FA2419C3D2}">
          <p14:sldIdLst>
            <p14:sldId id="745"/>
            <p14:sldId id="799"/>
            <p14:sldId id="798"/>
            <p14:sldId id="815"/>
            <p14:sldId id="800"/>
            <p14:sldId id="801"/>
          </p14:sldIdLst>
        </p14:section>
        <p14:section name="Circuito Mecânico implementado" id="{70E7A96F-93DE-4AEF-B797-31813323A78D}">
          <p14:sldIdLst>
            <p14:sldId id="821"/>
            <p14:sldId id="820"/>
          </p14:sldIdLst>
        </p14:section>
        <p14:section name="Resultados Experimentais" id="{C38B30FE-9F5B-424D-8763-EC8BE8A629F4}">
          <p14:sldIdLst>
            <p14:sldId id="826"/>
            <p14:sldId id="827"/>
            <p14:sldId id="855"/>
            <p14:sldId id="856"/>
          </p14:sldIdLst>
        </p14:section>
        <p14:section name="Conclusões" id="{20A5A5DD-52C9-4A7B-9AE1-833494410BB9}">
          <p14:sldIdLst>
            <p14:sldId id="772"/>
            <p14:sldId id="843"/>
            <p14:sldId id="788"/>
          </p14:sldIdLst>
        </p14:section>
        <p14:section name="Referencias" id="{4F6817DF-A9A6-4B87-B3D7-66A56069FD6B}">
          <p14:sldIdLst>
            <p14:sldId id="8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A7082"/>
    <a:srgbClr val="962118"/>
    <a:srgbClr val="016E8C"/>
    <a:srgbClr val="F4E8E7"/>
    <a:srgbClr val="0BC9FD"/>
    <a:srgbClr val="FDFEE8"/>
    <a:srgbClr val="FDFED2"/>
    <a:srgbClr val="F2C09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14" autoAdjust="0"/>
    <p:restoredTop sz="82809" autoAdjust="0"/>
  </p:normalViewPr>
  <p:slideViewPr>
    <p:cSldViewPr>
      <p:cViewPr>
        <p:scale>
          <a:sx n="100" d="100"/>
          <a:sy n="100" d="100"/>
        </p:scale>
        <p:origin x="1632" y="0"/>
      </p:cViewPr>
      <p:guideLst>
        <p:guide orient="horz" pos="424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540"/>
    </p:cViewPr>
  </p:sorterViewPr>
  <p:notesViewPr>
    <p:cSldViewPr showGuides="1">
      <p:cViewPr varScale="1">
        <p:scale>
          <a:sx n="49" d="100"/>
          <a:sy n="49" d="100"/>
        </p:scale>
        <p:origin x="-2970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Numero de Horas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ED-4ECB-BDA4-BB3C052FCAA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7ED-4ECB-BDA4-BB3C052FCAA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ED-4ECB-BDA4-BB3C052FCA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7ED-4ECB-BDA4-BB3C052FCAA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ED-4ECB-BDA4-BB3C052FCAA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37ED-4ECB-BDA4-BB3C052FCAA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7ED-4ECB-BDA4-BB3C052FCAA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7ED-4ECB-BDA4-BB3C052FCAA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7ED-4ECB-BDA4-BB3C052FCAA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7ED-4ECB-BDA4-BB3C052FCAA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7ED-4ECB-BDA4-BB3C052FCAA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7ED-4ECB-BDA4-BB3C052FCAA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Bruno Silva</c:v>
                </c:pt>
                <c:pt idx="1">
                  <c:v>Diogo Fernandes</c:v>
                </c:pt>
                <c:pt idx="2">
                  <c:v>Duarte Rodrigues</c:v>
                </c:pt>
                <c:pt idx="3">
                  <c:v>Francisco Salgado</c:v>
                </c:pt>
                <c:pt idx="4">
                  <c:v>João Miranda</c:v>
                </c:pt>
                <c:pt idx="5">
                  <c:v>José  Abreu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180</c:v>
                </c:pt>
                <c:pt idx="1">
                  <c:v>180</c:v>
                </c:pt>
                <c:pt idx="2">
                  <c:v>180</c:v>
                </c:pt>
                <c:pt idx="3">
                  <c:v>180</c:v>
                </c:pt>
                <c:pt idx="4">
                  <c:v>180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D-4ECB-BDA4-BB3C052FCAA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23/06/2021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23/06/2021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Tomás: </a:t>
            </a:r>
            <a:r>
              <a:rPr lang="pt-PT" dirty="0"/>
              <a:t>Boa tarde, o nosso projeto chama-se Digital </a:t>
            </a:r>
            <a:r>
              <a:rPr lang="pt-PT" dirty="0" err="1"/>
              <a:t>Waiter</a:t>
            </a:r>
            <a:r>
              <a:rPr lang="pt-PT" dirty="0"/>
              <a:t> Robot, DWR e foi orientado pelo Professor Luís Barros.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754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Bruno: </a:t>
            </a:r>
            <a:r>
              <a:rPr lang="pt-PT" dirty="0"/>
              <a:t>O robô é alimentado através de 6 pilhas eletroquímicas que foram conectadas a um sistema de proteção de descarga de baterias, BMS.</a:t>
            </a:r>
          </a:p>
          <a:p>
            <a:r>
              <a:rPr lang="pt-PT" dirty="0"/>
              <a:t>Entre a alimentação e a carga encontra-se um botão de alimentação, em série com um fusível, que permite proteger o sistema contra sobrecargas.</a:t>
            </a:r>
          </a:p>
          <a:p>
            <a:r>
              <a:rPr lang="pt-PT" dirty="0" err="1"/>
              <a:t>Preveu-se</a:t>
            </a:r>
            <a:r>
              <a:rPr lang="pt-PT" dirty="0"/>
              <a:t> que a autonomia do robô fosse cerca de 2 horas, no entanto, durante a fase de testes, a autonomia não foi a esperada uma vez que as pilhas já eram usadas.</a:t>
            </a:r>
          </a:p>
          <a:p>
            <a:r>
              <a:rPr lang="pt-PT" dirty="0"/>
              <a:t>Aos terminais da BMS ligou-se um carregador.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8644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Duarte: </a:t>
            </a:r>
            <a:r>
              <a:rPr lang="pt-PT" dirty="0"/>
              <a:t>Nesta imagem podemos ver a montagem dos circuitos eletrónicos.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Á direita vê-se o circuito de alimentação do robô (</a:t>
            </a:r>
            <a:r>
              <a:rPr lang="pt-PT" b="1" dirty="0"/>
              <a:t>APONTAR</a:t>
            </a:r>
            <a:r>
              <a:rPr lang="pt-PT" dirty="0"/>
              <a:t> constituído pelas baterias, BMS e step-</a:t>
            </a:r>
            <a:r>
              <a:rPr lang="pt-PT" dirty="0" err="1"/>
              <a:t>down</a:t>
            </a:r>
            <a:r>
              <a:rPr lang="pt-PT" dirty="0"/>
              <a:t>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Utilizou-se um driver dupla ponte H para permitir o controlo individual dos motores.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Para a alimentação dos sensores utilizou-se uma fonte montada em </a:t>
            </a:r>
            <a:r>
              <a:rPr lang="pt-PT" dirty="0" err="1"/>
              <a:t>breadboard</a:t>
            </a:r>
            <a:r>
              <a:rPr lang="pt-PT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É possível observar também os fios provenientes dos sensores de linha e de obstáculos e do leitor RFID.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É de realçar que esta montagem provoca muitos problemas de ruído e maus contactos, por isso, criamos uma </a:t>
            </a:r>
            <a:r>
              <a:rPr lang="pt-PT" dirty="0" err="1"/>
              <a:t>Shield</a:t>
            </a:r>
            <a:r>
              <a:rPr lang="pt-PT" dirty="0"/>
              <a:t> para a STM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534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Duarte: </a:t>
            </a:r>
            <a:r>
              <a:rPr lang="pt-PT" dirty="0"/>
              <a:t>A verde do lado esquerdo pode ver-se a </a:t>
            </a:r>
            <a:r>
              <a:rPr lang="pt-PT" dirty="0" err="1"/>
              <a:t>shield</a:t>
            </a:r>
            <a:r>
              <a:rPr lang="pt-PT" dirty="0"/>
              <a:t> criada. Como se pode ver desta forma evita-se o cruzamento de fios sobre a STM e facilita a manutenção do sistema.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baixo podemos ver um porta-fusível e um </a:t>
            </a:r>
            <a:r>
              <a:rPr lang="pt-PT" dirty="0" err="1"/>
              <a:t>buzzer</a:t>
            </a:r>
            <a:r>
              <a:rPr lang="pt-PT" dirty="0"/>
              <a:t> que é ativo durante o estado de erro de forma a alertar as pessoas ao redor.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5471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Francisco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962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Francisco: </a:t>
            </a:r>
            <a:r>
              <a:rPr lang="pt-PT" dirty="0"/>
              <a:t>Aqui é possível observar o desenho do encapsulamento em </a:t>
            </a:r>
            <a:r>
              <a:rPr lang="pt-PT" dirty="0" err="1"/>
              <a:t>AutoCAD</a:t>
            </a:r>
            <a:r>
              <a:rPr lang="pt-PT" dirty="0"/>
              <a:t>.</a:t>
            </a:r>
          </a:p>
          <a:p>
            <a:r>
              <a:rPr lang="pt-PT" b="1" dirty="0"/>
              <a:t>MOSTRA ROBÔ, BOTOES; SENSORES E CARREGADOR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5664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João: </a:t>
            </a:r>
            <a:r>
              <a:rPr lang="pt-PT" b="0" dirty="0"/>
              <a:t>De seguida vamos apresentar alguns vídeos registados dos testes efetuados.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763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João: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511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João e Duarte:</a:t>
            </a:r>
          </a:p>
          <a:p>
            <a:endParaRPr lang="pt-PT" b="1" dirty="0"/>
          </a:p>
          <a:p>
            <a:r>
              <a:rPr lang="pt-PT" b="1" dirty="0"/>
              <a:t>FALAR DAS ROTAS E QUARTO</a:t>
            </a:r>
          </a:p>
          <a:p>
            <a:r>
              <a:rPr lang="pt-PT" b="1" dirty="0"/>
              <a:t>BOTÃO DE </a:t>
            </a:r>
            <a:r>
              <a:rPr lang="pt-PT" b="1" dirty="0" err="1"/>
              <a:t>PRESSão</a:t>
            </a:r>
            <a:endParaRPr lang="pt-PT" b="1" dirty="0"/>
          </a:p>
          <a:p>
            <a:r>
              <a:rPr lang="pt-PT" b="1" dirty="0" err="1"/>
              <a:t>TIMeouts</a:t>
            </a:r>
            <a:endParaRPr lang="pt-PT" b="1" dirty="0"/>
          </a:p>
          <a:p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0830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9607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Francisco: </a:t>
            </a:r>
            <a:r>
              <a:rPr lang="pt-PT" b="0" dirty="0"/>
              <a:t>Para concluir, vamos apresentar algumas melhorias e sugestões para um trabalho futuro.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317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Tomás: </a:t>
            </a:r>
            <a:r>
              <a:rPr lang="pt-PT" dirty="0"/>
              <a:t>Aqui apresentamos os tópicos desta apresentação, começando pelo enquadramento do projeto. Vamos falar sobre o produto desenvolvido e apresentar alguns resultados experimentais.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9267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Francisco: </a:t>
            </a:r>
            <a:r>
              <a:rPr lang="pt-PT" dirty="0"/>
              <a:t>De forma a auxiliar o controlo remoto efetuado pelo funcionário responsável, poderia ser adicionada uma câmara na parte frontal do robô. Assim, o operador poderia controlar o robô sem se deslocar ao local onde este se encontra.</a:t>
            </a:r>
          </a:p>
          <a:p>
            <a:endParaRPr lang="pt-PT" dirty="0"/>
          </a:p>
          <a:p>
            <a:r>
              <a:rPr lang="pt-PT" dirty="0"/>
              <a:t>A principal melhoria a acrescentar a este projeto seria a implementação de uma unidade de controlo, que faria a ligação entre um funcionário e um robô. Esta poderia calcular rotas para o robô efetuar, com base nos locais de paragem definidos pelo operador. Além disso, esta abordagem permitiria controlar vários DWR possibilitando uma maior automatização.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9287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Tomás: </a:t>
            </a:r>
            <a:r>
              <a:rPr lang="pt-PT" dirty="0"/>
              <a:t>Relativamente ao número de horas investidas, visto que todo o grupo se juntou para trabalhar em horários definidos, todos os elementos do grupo trabalharam o mesmo número de horas, perfazendo um total de 200h.</a:t>
            </a:r>
          </a:p>
          <a:p>
            <a:r>
              <a:rPr lang="pt-PT" dirty="0"/>
              <a:t>Queremos agradecer ao professor Luís Barros, por nos ter ajudado e orientado neste projeto, e a todos os presentes pela atenção prestada.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6768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Francisco: </a:t>
            </a:r>
            <a:r>
              <a:rPr lang="pt-PT" dirty="0"/>
              <a:t>Por isso, decidiu-se realizar um projeto que colabore na transformação da área da saúde, auxiliando a automatização de um hospital.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objetivo principal deste projeto é a diminuição de contactos interpessoais durante o fornecimento de bens essenciais aos pacientes.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Em 2020 foi visto o aparecimento de vários equipamentos com objetivo semelhante, como é o caso do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little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peanut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que realizava entregas de alimentos em quartos de hotel.</a:t>
            </a: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i="0" dirty="0">
              <a:solidFill>
                <a:srgbClr val="DCDDDE"/>
              </a:solidFill>
              <a:effectLst/>
              <a:latin typeface="Whitney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071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Tomás: </a:t>
            </a:r>
            <a:r>
              <a:rPr lang="pt-PT" dirty="0"/>
              <a:t>Começando pela introdução, vamos descrever o problema em que o projeto se enquadra, e as soluções propostas para o problema apresentado.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266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Tomás: </a:t>
            </a:r>
            <a:r>
              <a:rPr lang="pt-PT" dirty="0"/>
              <a:t>Perante o panorama atual da Covid-19, verificou-se um aumento considerável do número de casos e internamentos nos hospitais.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Esta situação veio agravar a qualidade de alguns serviços nos hospitais, nomeadamente serviços de entrega de bens a pessoas hospitalizadas,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965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Francisco: </a:t>
            </a:r>
            <a:r>
              <a:rPr lang="pt-PT" dirty="0"/>
              <a:t>Por isso, decidiu-se realizar um projeto que colabore na transformação da área da saúde, auxiliando a automatização de um hospital.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objetivo principal deste projeto é a diminuição de contactos interpessoais durante o fornecimento de bens essenciais aos pacientes.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Em 2020 foi visto o aparecimento de vários equipamentos com objetivo semelhante, como é o caso do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little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peanut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que realizava entregas de alimentos em quartos de hotel.</a:t>
            </a: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i="0" dirty="0">
              <a:solidFill>
                <a:srgbClr val="DCDDDE"/>
              </a:solidFill>
              <a:effectLst/>
              <a:latin typeface="Whitney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447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Bruno: </a:t>
            </a:r>
            <a:r>
              <a:rPr lang="pt-PT" dirty="0"/>
              <a:t>O produto proposto chama-se DWR – Digital </a:t>
            </a:r>
            <a:r>
              <a:rPr lang="pt-PT" dirty="0" err="1"/>
              <a:t>Waiter</a:t>
            </a:r>
            <a:r>
              <a:rPr lang="pt-PT" dirty="0"/>
              <a:t> Robot, que é um robô seguidor de linha que permite a distribuição de bens essenciais em quartos num hospital.</a:t>
            </a:r>
          </a:p>
          <a:p>
            <a:r>
              <a:rPr lang="pt-PT" dirty="0"/>
              <a:t>Num hospital, sabemos que existem cruzamentos no final de corredores que devem ser identificados pelo robô, de forma a que o robô siga a rota pré-estabelecida.</a:t>
            </a:r>
          </a:p>
          <a:p>
            <a:r>
              <a:rPr lang="pt-PT" dirty="0"/>
              <a:t>O robô é controlado por um funcionário responsável que define a rota que o robô deverá realizar, parando apenas nos quartos solicitados.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44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Bruno: </a:t>
            </a:r>
            <a:r>
              <a:rPr lang="pt-PT" b="0" dirty="0"/>
              <a:t>Neste capítulo vamos apresentar a visão geral do robô, tal como os módulos e sensores utilizados.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717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João: </a:t>
            </a:r>
            <a:r>
              <a:rPr lang="pt-PT" dirty="0"/>
              <a:t>Para o robô seguir a linha, utilizou-se o </a:t>
            </a:r>
            <a:r>
              <a:rPr lang="pt-PT" dirty="0" err="1"/>
              <a:t>array</a:t>
            </a:r>
            <a:r>
              <a:rPr lang="pt-PT" dirty="0"/>
              <a:t> de sensores analógicos de reflexão QTR8A, aqui apresentado a vermelho.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De forma a evitar colisões do robô com objetos utilizou-se um sensor de obstáculos infravermelho, da fabricante SHARP, que fornece a medida de distância a um objeto em tempo real.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Para a identificação de quartos e cruzamentos utilizou-se um módulo RFID, que utiliza ondas de rádio frequência. Para isso em cada quarto e cruzamento colocou-se um cartão RFID com identificação única.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Para estabelecer as comunicações entre o robô e a aplicação usada pelo funcionário, escolheu-se o módulo Bluetooth HC-05.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965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Diogo: </a:t>
            </a:r>
            <a:r>
              <a:rPr lang="pt-PT" b="0" dirty="0"/>
              <a:t>Aqui apresenta-se a visão geral do sistema, que é constituído por dois blocos principais: a aplicação de interface e o robô.</a:t>
            </a:r>
          </a:p>
          <a:p>
            <a:r>
              <a:rPr lang="pt-PT" b="0" dirty="0"/>
              <a:t>O funcionário responsável, ou o operador, controla o robô através de uma aplicação de interface que comunica com o robô via Bluetooth. Pode selecionar uma rota existente ou controlar o robô remotamente quando acontece um erro.</a:t>
            </a:r>
          </a:p>
          <a:p>
            <a:r>
              <a:rPr lang="pt-PT" b="0" dirty="0"/>
              <a:t>O robô recebe estas informações, e executa uma máquina de estados para controlar o seu estado de funcionamento. </a:t>
            </a:r>
          </a:p>
          <a:p>
            <a:r>
              <a:rPr lang="pt-PT" b="0" dirty="0"/>
              <a:t>Existem 7 estados no total: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0" dirty="0"/>
              <a:t>No S_STOPPED o robô está parado. O operador pode iniciar a marcha do robô usando a aplicação ou através do botão de pressão existente no robô.</a:t>
            </a:r>
          </a:p>
          <a:p>
            <a:pPr marL="171450" indent="-171450">
              <a:buFontTx/>
              <a:buChar char="-"/>
            </a:pPr>
            <a:r>
              <a:rPr lang="pt-PT" b="0" dirty="0"/>
              <a:t>Quando o operador iniciar a comunicação na aplicação, passa para o estado S_RECEIVE.</a:t>
            </a:r>
          </a:p>
          <a:p>
            <a:pPr marL="171450" indent="-171450">
              <a:buFontTx/>
              <a:buChar char="-"/>
            </a:pPr>
            <a:r>
              <a:rPr lang="pt-PT" b="0" dirty="0"/>
              <a:t>No estado de S_FLW_LINE o robô segue a linha até detetar um cruzamento ou quarto.</a:t>
            </a:r>
          </a:p>
          <a:p>
            <a:pPr marL="171450" indent="-171450">
              <a:buFontTx/>
              <a:buChar char="-"/>
            </a:pPr>
            <a:r>
              <a:rPr lang="pt-PT" b="0" dirty="0"/>
              <a:t>Nesse momento, o robô vai ler o cartão RFID, no estado S_RD_RFID</a:t>
            </a:r>
          </a:p>
          <a:p>
            <a:pPr marL="171450" indent="-171450">
              <a:buFontTx/>
              <a:buChar char="-"/>
            </a:pPr>
            <a:r>
              <a:rPr lang="pt-PT" b="0" dirty="0"/>
              <a:t>Daí, o robô transita para o estado S_NEXT_MOV onde é determinado o próximo passo a realizar na rota. Se for detetado um quarto em que o robô deva parar, este vai ficar à espera durante algum tempo que o </a:t>
            </a:r>
            <a:r>
              <a:rPr lang="pt-PT" b="1" dirty="0"/>
              <a:t>paciente</a:t>
            </a:r>
            <a:r>
              <a:rPr lang="pt-PT" b="0" dirty="0"/>
              <a:t> recolha os seus bens ou que este </a:t>
            </a:r>
            <a:r>
              <a:rPr lang="pt-PT" b="1" dirty="0"/>
              <a:t>utilize o botão de pressão</a:t>
            </a:r>
            <a:r>
              <a:rPr lang="pt-PT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0" dirty="0"/>
              <a:t>Se o robô detetar um cruzamento, este deve verificar se deve mudar de direção ou não. Em caso afirmativo, transita para o estado S_ROTATE, fazendo a rotação necessária do robô.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0" dirty="0"/>
              <a:t>Caso ocorra algum erro no funcionamento do robô, este transita para o estado de S_ERROR, onde o operador pode controlá-lo remotamente, para não ter de pegar nele, correndo o risco de estragar os bens dos pacientes.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PT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dirty="0"/>
              <a:t>Estes estados controlam os motores com base em informação obtida pelos sensores do robô.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44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10739966" y="9112"/>
            <a:ext cx="1440047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3479" y="1916378"/>
            <a:ext cx="2529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2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82469" y="2273274"/>
            <a:ext cx="4711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Departamento</a:t>
            </a:r>
            <a:r>
              <a:rPr lang="pt-PT" sz="1700" b="1" dirty="0">
                <a:solidFill>
                  <a:srgbClr val="7F7F7F"/>
                </a:solidFill>
                <a:latin typeface="Trebuchet MS" pitchFamily="34" charset="0"/>
              </a:rPr>
              <a:t> </a:t>
            </a:r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 Electrónica Industrial</a:t>
            </a:r>
            <a:endParaRPr lang="pt-PT" sz="17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560693"/>
            <a:ext cx="3314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5"/>
          <a:stretch/>
        </p:blipFill>
        <p:spPr bwMode="auto">
          <a:xfrm>
            <a:off x="4727849" y="564226"/>
            <a:ext cx="3672408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97" y="4930991"/>
            <a:ext cx="5521291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8" name="Rectângulo 7"/>
          <p:cNvSpPr/>
          <p:nvPr userDrawn="1"/>
        </p:nvSpPr>
        <p:spPr>
          <a:xfrm>
            <a:off x="54592" y="30976"/>
            <a:ext cx="12085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396048" y="173832"/>
            <a:ext cx="113888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9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4"/>
          <a:stretch/>
        </p:blipFill>
        <p:spPr bwMode="auto">
          <a:xfrm>
            <a:off x="9912424" y="570134"/>
            <a:ext cx="1872499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207293"/>
            <a:ext cx="11151029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11" y="1196752"/>
            <a:ext cx="5427768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07294"/>
            <a:ext cx="5472608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1207293"/>
            <a:ext cx="11380429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76" y="0"/>
            <a:ext cx="1429824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1998912" y="167593"/>
            <a:ext cx="8412544" cy="2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6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tnroll.com/pt/conversores-dcdc/3650-step-down-para-5v-at-8a-40w-com-4-portas-usb-entrada-8v-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otnroll.com/pt/alimentadores-acdc-5v/796-fonte-de-alimentacao-para-breadboard-" TargetMode="External"/><Relationship Id="rId4" Type="http://schemas.openxmlformats.org/officeDocument/2006/relationships/hyperlink" Target="https://www.botnroll.com/pt/alimentadores-acdc-12v/2557-carregador-3-baterias-18650-em-s-rie-ac-100-240v-dc-12-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/>
          </p:cNvSpPr>
          <p:nvPr/>
        </p:nvSpPr>
        <p:spPr>
          <a:xfrm>
            <a:off x="3071664" y="3345117"/>
            <a:ext cx="2664296" cy="1512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Bruno Silva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Diogo Fernandes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Duarte Rodrigues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Francisco Salgado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João Miranda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José Abreu</a:t>
            </a:r>
          </a:p>
          <a:p>
            <a:pPr algn="ctr">
              <a:lnSpc>
                <a:spcPts val="2000"/>
              </a:lnSpc>
            </a:pPr>
            <a:endParaRPr lang="pt-PT" sz="2000" b="1" dirty="0">
              <a:solidFill>
                <a:srgbClr val="0B666B"/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054983" y="2636912"/>
            <a:ext cx="8069698" cy="708205"/>
          </a:xfrm>
          <a:prstGeom prst="rect">
            <a:avLst/>
          </a:prstGeom>
          <a:noFill/>
          <a:ln w="63500">
            <a:solidFill>
              <a:srgbClr val="046C8E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pt-PT" sz="2400" b="1" dirty="0"/>
              <a:t>Digital </a:t>
            </a:r>
            <a:r>
              <a:rPr lang="pt-PT" sz="2400" b="1" dirty="0" err="1"/>
              <a:t>Waiter</a:t>
            </a:r>
            <a:r>
              <a:rPr lang="pt-PT" sz="2400" b="1" dirty="0"/>
              <a:t> Robot – 19 (DWR-19)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408368" y="5373216"/>
            <a:ext cx="2236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016E8C"/>
                </a:solidFill>
              </a:rPr>
              <a:t>Universidade do Minho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Campus de Azurém, Guimarães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23 de junho de 2021 </a:t>
            </a:r>
          </a:p>
        </p:txBody>
      </p:sp>
      <p:sp>
        <p:nvSpPr>
          <p:cNvPr id="7" name="TextBox 5"/>
          <p:cNvSpPr txBox="1">
            <a:spLocks/>
          </p:cNvSpPr>
          <p:nvPr/>
        </p:nvSpPr>
        <p:spPr>
          <a:xfrm>
            <a:off x="479376" y="5373216"/>
            <a:ext cx="2304256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98BD3B"/>
                </a:solidFill>
              </a:rPr>
              <a:t>Orientador:</a:t>
            </a:r>
          </a:p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0B666B"/>
                </a:solidFill>
              </a:rPr>
              <a:t>Professor Luís Barros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5"/>
          <p:cNvSpPr txBox="1">
            <a:spLocks/>
          </p:cNvSpPr>
          <p:nvPr/>
        </p:nvSpPr>
        <p:spPr>
          <a:xfrm>
            <a:off x="5553910" y="3326725"/>
            <a:ext cx="3990469" cy="1620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a88289@alunos.uminho.pt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a88262@alunos.uminho.pt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a88259@alunos.uminho.pt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a88231@alunos.uminho.pt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a88237@alunos.uminho.pt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a88218@alunos.uminho.pt</a:t>
            </a: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5AA9309-4B78-414B-88CC-BD7510BC4F61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6976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O DWR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07190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Circuito de Alimentação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06CC7FF-EFD8-4C56-BE17-F100411AE3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306133"/>
            <a:ext cx="8085198" cy="294592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84B3CA-6FB5-4D6E-B117-41E69ACB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543" y="1303139"/>
            <a:ext cx="2001298" cy="20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2A5768C-45E7-4B9B-9809-E38A82B46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24" y="3982757"/>
            <a:ext cx="2428775" cy="24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98EA048-F028-4C04-BE51-91204B488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344" y="1605937"/>
            <a:ext cx="2349230" cy="234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97C61F6-8C17-4C3B-B506-101DE1F6C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t="41310" r="24578" b="42328"/>
          <a:stretch/>
        </p:blipFill>
        <p:spPr bwMode="auto">
          <a:xfrm>
            <a:off x="1379558" y="5551916"/>
            <a:ext cx="2608433" cy="8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442163B-93DC-4960-9604-9B412898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4165051"/>
            <a:ext cx="2608433" cy="260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341ABBD-ADAE-42D7-8185-ED4F02BDC677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sp>
        <p:nvSpPr>
          <p:cNvPr id="11" name="Marcador de Posição de Conteúdo 5">
            <a:extLst>
              <a:ext uri="{FF2B5EF4-FFF2-40B4-BE49-F238E27FC236}">
                <a16:creationId xmlns:a16="http://schemas.microsoft.com/office/drawing/2014/main" id="{F8537D62-0599-434D-A3D1-EB19321D2B82}"/>
              </a:ext>
            </a:extLst>
          </p:cNvPr>
          <p:cNvSpPr txBox="1">
            <a:spLocks/>
          </p:cNvSpPr>
          <p:nvPr/>
        </p:nvSpPr>
        <p:spPr>
          <a:xfrm>
            <a:off x="10186412" y="3073409"/>
            <a:ext cx="2016224" cy="36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i="1" dirty="0"/>
              <a:t>Step-</a:t>
            </a:r>
            <a:r>
              <a:rPr lang="pt-PT" sz="1600" i="1" dirty="0" err="1"/>
              <a:t>Down</a:t>
            </a:r>
            <a:r>
              <a:rPr lang="pt-PT" sz="1600" dirty="0"/>
              <a:t> [8]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46C92C54-F48D-4EF0-BCB0-47E462888F7A}"/>
              </a:ext>
            </a:extLst>
          </p:cNvPr>
          <p:cNvSpPr txBox="1">
            <a:spLocks/>
          </p:cNvSpPr>
          <p:nvPr/>
        </p:nvSpPr>
        <p:spPr>
          <a:xfrm>
            <a:off x="191344" y="3561858"/>
            <a:ext cx="2016224" cy="36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BMS [7]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  <p:sp>
        <p:nvSpPr>
          <p:cNvPr id="13" name="Marcador de Posição de Conteúdo 5">
            <a:extLst>
              <a:ext uri="{FF2B5EF4-FFF2-40B4-BE49-F238E27FC236}">
                <a16:creationId xmlns:a16="http://schemas.microsoft.com/office/drawing/2014/main" id="{6C1A4CF3-57ED-494A-9035-8CF4BF3D2F45}"/>
              </a:ext>
            </a:extLst>
          </p:cNvPr>
          <p:cNvSpPr txBox="1">
            <a:spLocks/>
          </p:cNvSpPr>
          <p:nvPr/>
        </p:nvSpPr>
        <p:spPr>
          <a:xfrm>
            <a:off x="1379558" y="6233799"/>
            <a:ext cx="2016224" cy="36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Pilha </a:t>
            </a:r>
            <a:r>
              <a:rPr lang="pt-PT" sz="1600" dirty="0" err="1"/>
              <a:t>LiON</a:t>
            </a:r>
            <a:r>
              <a:rPr lang="pt-PT" sz="1600" dirty="0"/>
              <a:t> 18650 [9]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  <p:sp>
        <p:nvSpPr>
          <p:cNvPr id="14" name="Marcador de Posição de Conteúdo 5">
            <a:extLst>
              <a:ext uri="{FF2B5EF4-FFF2-40B4-BE49-F238E27FC236}">
                <a16:creationId xmlns:a16="http://schemas.microsoft.com/office/drawing/2014/main" id="{7D6B5FD2-0A46-412F-A9C4-0F124E6DD510}"/>
              </a:ext>
            </a:extLst>
          </p:cNvPr>
          <p:cNvSpPr txBox="1">
            <a:spLocks/>
          </p:cNvSpPr>
          <p:nvPr/>
        </p:nvSpPr>
        <p:spPr>
          <a:xfrm>
            <a:off x="5550687" y="6082119"/>
            <a:ext cx="2129490" cy="36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Carregador 12,6 V [10]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  <p:sp>
        <p:nvSpPr>
          <p:cNvPr id="16" name="Marcador de Posição de Conteúdo 5">
            <a:extLst>
              <a:ext uri="{FF2B5EF4-FFF2-40B4-BE49-F238E27FC236}">
                <a16:creationId xmlns:a16="http://schemas.microsoft.com/office/drawing/2014/main" id="{B224CF35-D202-42A0-960E-E7FC895DDE21}"/>
              </a:ext>
            </a:extLst>
          </p:cNvPr>
          <p:cNvSpPr txBox="1">
            <a:spLocks/>
          </p:cNvSpPr>
          <p:nvPr/>
        </p:nvSpPr>
        <p:spPr>
          <a:xfrm>
            <a:off x="9503040" y="6082119"/>
            <a:ext cx="2428775" cy="3635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Fonte para </a:t>
            </a:r>
            <a:r>
              <a:rPr lang="pt-PT" sz="1600" i="1" dirty="0" err="1"/>
              <a:t>breadboard</a:t>
            </a:r>
            <a:r>
              <a:rPr lang="pt-PT" sz="1600" i="1" dirty="0"/>
              <a:t> </a:t>
            </a:r>
            <a:r>
              <a:rPr lang="pt-PT" sz="1600" dirty="0"/>
              <a:t>[11]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1258534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>
                <a:latin typeface="Trebuchet MS" panose="020B0603020202020204" pitchFamily="34" charset="0"/>
              </a:rPr>
              <a:t>O DWR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45142" y="949157"/>
            <a:ext cx="4930778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Disposição Inicial dos Circuitos Eletrónicos</a:t>
            </a:r>
          </a:p>
        </p:txBody>
      </p:sp>
      <p:pic>
        <p:nvPicPr>
          <p:cNvPr id="11" name="Imagem 10" descr="Uma imagem com eletrónica&#10;&#10;Descrição gerada automaticamente">
            <a:extLst>
              <a:ext uri="{FF2B5EF4-FFF2-40B4-BE49-F238E27FC236}">
                <a16:creationId xmlns:a16="http://schemas.microsoft.com/office/drawing/2014/main" id="{EB981F37-A378-4EB3-84C9-E5AAD3433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09333" y="978446"/>
            <a:ext cx="4792808" cy="639041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16C86D4-BA2B-4D3F-9A8A-CECD3642EB74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35010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>
                <a:latin typeface="Trebuchet MS" panose="020B0603020202020204" pitchFamily="34" charset="0"/>
              </a:rPr>
              <a:t>O DWR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19969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i="1" dirty="0" err="1">
                <a:solidFill>
                  <a:srgbClr val="016E8C"/>
                </a:solidFill>
              </a:rPr>
              <a:t>Shield</a:t>
            </a:r>
            <a:endParaRPr lang="pt-PT" sz="2000" i="1" dirty="0">
              <a:solidFill>
                <a:srgbClr val="016E8C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3AF2BD-FA4A-4AC9-B637-6F1D56883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4" t="4850" r="7972" b="1701"/>
          <a:stretch/>
        </p:blipFill>
        <p:spPr bwMode="auto">
          <a:xfrm rot="5400000">
            <a:off x="3428217" y="-182999"/>
            <a:ext cx="5335565" cy="79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844F11-1D57-4415-B87B-BEAA5A9A9E9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27702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4BD554-A766-48BE-B60B-EBFA8EE78443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Desenho do Encapsulamento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4DE3D2-6179-4214-8C1C-06B0C70BBDC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251887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1475791" y="350100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superior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4932175" y="3478145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inferior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6F1501E-45A4-4799-8803-57AA453909DB}"/>
              </a:ext>
            </a:extLst>
          </p:cNvPr>
          <p:cNvSpPr txBox="1">
            <a:spLocks noChangeArrowheads="1"/>
          </p:cNvSpPr>
          <p:nvPr/>
        </p:nvSpPr>
        <p:spPr>
          <a:xfrm>
            <a:off x="8460567" y="350100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lateral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4A662563-6903-4292-9605-F7217AC2CE80}"/>
              </a:ext>
            </a:extLst>
          </p:cNvPr>
          <p:cNvSpPr txBox="1">
            <a:spLocks noChangeArrowheads="1"/>
          </p:cNvSpPr>
          <p:nvPr/>
        </p:nvSpPr>
        <p:spPr>
          <a:xfrm>
            <a:off x="6871580" y="6135284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traseira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5609EFF5-FAB9-4B77-BAA5-63A7DF80E1D0}"/>
              </a:ext>
            </a:extLst>
          </p:cNvPr>
          <p:cNvSpPr txBox="1">
            <a:spLocks noChangeArrowheads="1"/>
          </p:cNvSpPr>
          <p:nvPr/>
        </p:nvSpPr>
        <p:spPr>
          <a:xfrm>
            <a:off x="3200117" y="6142441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frontal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B6C70DA-4FBC-4DC1-B161-33CEB829CE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99456" y="1605937"/>
            <a:ext cx="2364119" cy="187220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DBAA0F-0DB3-4D9A-B540-18AADFE88E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67983" y="1556791"/>
            <a:ext cx="2364121" cy="187220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79EA3CD-53CF-4AED-B1FA-C135B69A00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90445" y="1653793"/>
            <a:ext cx="2886075" cy="177520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FFB9E81-4231-4517-8585-B5866979581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740274" y="4221088"/>
            <a:ext cx="2731585" cy="187220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0176E27-2EFB-4280-8DBE-7E60966713D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91641" y="4176844"/>
            <a:ext cx="2534943" cy="191645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3F13C32-4E4D-4A8D-925E-7CC8FB82D21C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37317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9736" y="1286176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Resultados Experimentais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EF3678-ABAF-4646-AEFB-4DFEBC11E43A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555877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Resultados Experimentais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Teste de perturbação ao controlador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694C18-F140-401E-91F5-FC98BBF4CF0D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pic>
        <p:nvPicPr>
          <p:cNvPr id="7" name="DWR-19 _ Teste de perturbação">
            <a:hlinkClick r:id="" action="ppaction://media"/>
            <a:extLst>
              <a:ext uri="{FF2B5EF4-FFF2-40B4-BE49-F238E27FC236}">
                <a16:creationId xmlns:a16="http://schemas.microsoft.com/office/drawing/2014/main" id="{182EE9C4-DF26-4F04-96EF-03C359E23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868" y="1605937"/>
            <a:ext cx="8472264" cy="47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Resultados Experimentais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Rotas pré-programadas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ECAC17-09F4-4E52-BCC1-9E8D208EFE8F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pic>
        <p:nvPicPr>
          <p:cNvPr id="2" name="DWR-19 _ Rotas programadas">
            <a:hlinkClick r:id="" action="ppaction://media"/>
            <a:extLst>
              <a:ext uri="{FF2B5EF4-FFF2-40B4-BE49-F238E27FC236}">
                <a16:creationId xmlns:a16="http://schemas.microsoft.com/office/drawing/2014/main" id="{CBF82C9A-48C2-4C8D-9419-2A4888D006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200" y="1573524"/>
            <a:ext cx="8473600" cy="47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Resultados Experimentais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35182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Remoto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2A9C4B-037B-4A30-B2D3-AC8287173FA2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pic>
        <p:nvPicPr>
          <p:cNvPr id="2" name="DWR-19 _ Controlo Remoto">
            <a:hlinkClick r:id="" action="ppaction://media"/>
            <a:extLst>
              <a:ext uri="{FF2B5EF4-FFF2-40B4-BE49-F238E27FC236}">
                <a16:creationId xmlns:a16="http://schemas.microsoft.com/office/drawing/2014/main" id="{5D9D8E36-7073-46DF-AD50-7EAFF56D3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200" y="1605937"/>
            <a:ext cx="8473600" cy="47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Conclusão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Trabalho Futuro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Horas Investidas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80A16F-20F9-40D9-BB32-0BB44865570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cap="all" dirty="0"/>
              <a:t>Organização DA APRESENTAÇÃO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819296"/>
            <a:ext cx="9292197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Introdução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O DWR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Circuito Mecânico Implementado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Resultados Experimentais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Conclusões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Referências Bibliográficas</a:t>
            </a:r>
          </a:p>
          <a:p>
            <a:pPr marL="457200" indent="-457200">
              <a:lnSpc>
                <a:spcPct val="3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4EFCFE-4015-4C23-83E2-2A2348139457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337342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220780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Trabalho Futuro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4EFCD455-EE77-4BB0-B477-9A8B3103E9AC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C949F4C-727E-42D8-B05D-61A10676BE8B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Controlo remoto com o auxilio de uma câmara;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Unidade de Controlo.</a:t>
            </a:r>
          </a:p>
        </p:txBody>
      </p:sp>
      <p:pic>
        <p:nvPicPr>
          <p:cNvPr id="5122" name="Picture 2" descr="OV7670 Camera Module">
            <a:extLst>
              <a:ext uri="{FF2B5EF4-FFF2-40B4-BE49-F238E27FC236}">
                <a16:creationId xmlns:a16="http://schemas.microsoft.com/office/drawing/2014/main" id="{A6443B9A-FFC4-43E0-A46B-DC6987015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545448"/>
            <a:ext cx="5256408" cy="5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3CE8F4-D998-46DE-8AAE-2F6ED46D3EB2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sp>
        <p:nvSpPr>
          <p:cNvPr id="9" name="Marcador de Posição de Conteúdo 5">
            <a:extLst>
              <a:ext uri="{FF2B5EF4-FFF2-40B4-BE49-F238E27FC236}">
                <a16:creationId xmlns:a16="http://schemas.microsoft.com/office/drawing/2014/main" id="{1A632121-6884-46C2-AE5C-9322A2B81413}"/>
              </a:ext>
            </a:extLst>
          </p:cNvPr>
          <p:cNvSpPr txBox="1">
            <a:spLocks/>
          </p:cNvSpPr>
          <p:nvPr/>
        </p:nvSpPr>
        <p:spPr>
          <a:xfrm>
            <a:off x="7032104" y="6003458"/>
            <a:ext cx="2428775" cy="36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Câmara [12]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21283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3053DCC-82EF-48AA-A274-9A2DB4CD2DC4}"/>
              </a:ext>
            </a:extLst>
          </p:cNvPr>
          <p:cNvGraphicFramePr/>
          <p:nvPr/>
        </p:nvGraphicFramePr>
        <p:xfrm>
          <a:off x="6600056" y="1901216"/>
          <a:ext cx="4608512" cy="349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Distribuição de horas por membro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E7CCCD97-9227-4689-958B-19235E2BA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71570"/>
              </p:ext>
            </p:extLst>
          </p:nvPr>
        </p:nvGraphicFramePr>
        <p:xfrm>
          <a:off x="767408" y="2339213"/>
          <a:ext cx="5483318" cy="3053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148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347317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Nome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Número de Horas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Bruno Silva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Diogo Fernandes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Duarte Rodrigues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Francisco Salgado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João Miranda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José Abreu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523460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C5EC2C5C-7CF7-4EC2-B5B4-1276325FEB2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977974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Referências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620688"/>
            <a:ext cx="10142060" cy="6192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[1]	</a:t>
            </a:r>
            <a:r>
              <a:rPr lang="pt-PT" sz="2000" dirty="0"/>
              <a:t>Figueiredo, J. (22 de junho de 2021). Covid-19. Região de Lisboa com 64% dos novos casos, doentes críticos voltam a ser mais de 100: o surto em Portugal, em gráficos e mapas . Obtido de Expresso: https://expresso.pt/coronavirus/2021-06-22-Covid-19.-Regiao-de-Lisboa-com-64-dos-novos-casos-doentes-criticos-voltam-a-ser-mais-de-100-o-surto-em-Portugal-em-graficos-e-mapas-5edb91c5</a:t>
            </a:r>
            <a:endParaRPr lang="en-US" sz="2000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[2] </a:t>
            </a:r>
            <a:r>
              <a:rPr lang="en-US" sz="2000" dirty="0"/>
              <a:t>	J. </a:t>
            </a:r>
            <a:r>
              <a:rPr lang="en-US" sz="2000" dirty="0" err="1"/>
              <a:t>D'Onfro</a:t>
            </a:r>
            <a:r>
              <a:rPr lang="en-US" sz="2000" dirty="0"/>
              <a:t>, “Robots To The Rescue: How High-Tech Machines Are Being Used To Contain The Wuhan Coronavirus,” 2 </a:t>
            </a:r>
            <a:r>
              <a:rPr lang="en-US" sz="2000" dirty="0" err="1"/>
              <a:t>fevereiro</a:t>
            </a:r>
            <a:r>
              <a:rPr lang="en-US" sz="2000" dirty="0"/>
              <a:t> 2020. [Online]. Available: 	https://www.forbes.com/sites/jilliandonfro/2020/02/02/robots-to-the-rescue-how-high-tech-machines-are-being-used-to-contain-the-wuhan-coronavirus/?sh=73364f201779. [</a:t>
            </a:r>
            <a:r>
              <a:rPr lang="en-US" sz="2000" dirty="0" err="1"/>
              <a:t>Acedido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16 </a:t>
            </a:r>
            <a:r>
              <a:rPr lang="en-US" sz="2000" dirty="0" err="1"/>
              <a:t>dezembro</a:t>
            </a:r>
            <a:r>
              <a:rPr lang="en-US" sz="2000" dirty="0"/>
              <a:t> 2020].</a:t>
            </a:r>
            <a:endParaRPr lang="en-US" sz="20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900" dirty="0"/>
              <a:t>[3] 	</a:t>
            </a:r>
            <a:r>
              <a:rPr lang="pt-PT" sz="1900" dirty="0"/>
              <a:t>P. </a:t>
            </a:r>
            <a:r>
              <a:rPr lang="pt-PT" sz="1900" dirty="0" err="1"/>
              <a:t>Corporation</a:t>
            </a:r>
            <a:r>
              <a:rPr lang="pt-PT" sz="1900" dirty="0"/>
              <a:t>, “pololu.com,” 2001-2014. [Online]. </a:t>
            </a:r>
            <a:r>
              <a:rPr lang="pt-PT" sz="1900" dirty="0" err="1"/>
              <a:t>Available</a:t>
            </a:r>
            <a:r>
              <a:rPr lang="pt-PT" sz="1900" dirty="0"/>
              <a:t>: https://www.pololu.com/docs/pdf/0J12/QTR-8x.pdf. [Acedido em 3 fevereiro 2021]. </a:t>
            </a:r>
            <a:endParaRPr lang="en-US" sz="1900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900" dirty="0"/>
              <a:t>[4]	Sharp, “Distance Measuring Sensor Unit”. </a:t>
            </a:r>
            <a:r>
              <a:rPr lang="en-US" sz="1900" dirty="0" err="1"/>
              <a:t>Patente</a:t>
            </a:r>
            <a:r>
              <a:rPr lang="en-US" sz="1900" dirty="0"/>
              <a:t> GP2Y0A21YK0F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900" dirty="0"/>
              <a:t>[5]	NXP, “Standard performance MIFARE and NTAG frontend”. </a:t>
            </a:r>
            <a:r>
              <a:rPr lang="en-US" sz="1900" dirty="0" err="1"/>
              <a:t>Patente</a:t>
            </a:r>
            <a:r>
              <a:rPr lang="en-US" sz="1900" dirty="0"/>
              <a:t> MFRC522, 27 </a:t>
            </a:r>
            <a:r>
              <a:rPr lang="en-US" sz="1900" dirty="0" err="1"/>
              <a:t>abril</a:t>
            </a:r>
            <a:r>
              <a:rPr lang="en-US" sz="1900" dirty="0"/>
              <a:t> 2016. 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900" dirty="0"/>
              <a:t>[6]	</a:t>
            </a:r>
            <a:r>
              <a:rPr lang="en-US" sz="1900" dirty="0" err="1"/>
              <a:t>ITeadStudio</a:t>
            </a:r>
            <a:r>
              <a:rPr lang="en-US" sz="1900" dirty="0"/>
              <a:t>, “Bluetooth to Serial Port Module”. </a:t>
            </a:r>
            <a:r>
              <a:rPr lang="en-US" sz="1900" dirty="0" err="1"/>
              <a:t>Patente</a:t>
            </a:r>
            <a:r>
              <a:rPr lang="en-US" sz="1900" dirty="0"/>
              <a:t> HC-05, 6 </a:t>
            </a:r>
            <a:r>
              <a:rPr lang="en-US" sz="1900" dirty="0" err="1"/>
              <a:t>junho</a:t>
            </a:r>
            <a:r>
              <a:rPr lang="en-US" sz="1900" dirty="0"/>
              <a:t> 2010.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it-IT" sz="1900" dirty="0"/>
              <a:t>[7]	 </a:t>
            </a:r>
            <a:r>
              <a:rPr lang="pt-PT" sz="1900" dirty="0"/>
              <a:t>“BMS PARA PROTECÇÃO BATERIAS 18650 3S 12,6V 20A,” [Online]. </a:t>
            </a:r>
            <a:r>
              <a:rPr lang="pt-PT" sz="1900" dirty="0" err="1"/>
              <a:t>Available</a:t>
            </a:r>
            <a:r>
              <a:rPr lang="pt-PT" sz="1900" dirty="0"/>
              <a:t>: https://www.botnroll.com/pt/acessorios/2558-bms-para-protec-o-baterias-18650-3s-12-6v-20a.html. [Acedido em 10 fevereiro 2021]. </a:t>
            </a:r>
            <a:endParaRPr lang="en-US" sz="1900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900" dirty="0"/>
              <a:t>[8]	 </a:t>
            </a:r>
            <a:r>
              <a:rPr lang="pt-PT" sz="1900" dirty="0" err="1"/>
              <a:t>Botnroll</a:t>
            </a:r>
            <a:r>
              <a:rPr lang="pt-PT" sz="1900" dirty="0"/>
              <a:t>, “Step-</a:t>
            </a:r>
            <a:r>
              <a:rPr lang="pt-PT" sz="1900" dirty="0" err="1"/>
              <a:t>down</a:t>
            </a:r>
            <a:r>
              <a:rPr lang="pt-PT" sz="1900" dirty="0"/>
              <a:t> para 5V até 8A 40W com 4 portas USB entrada 8V~35V,” [Online]. </a:t>
            </a:r>
            <a:r>
              <a:rPr lang="pt-PT" sz="1900" dirty="0" err="1"/>
              <a:t>Available</a:t>
            </a:r>
            <a:r>
              <a:rPr lang="pt-PT" sz="1900" dirty="0"/>
              <a:t>: </a:t>
            </a:r>
            <a:r>
              <a:rPr lang="pt-PT" sz="1900" dirty="0">
                <a:hlinkClick r:id="rId3"/>
              </a:rPr>
              <a:t>https://www.botnroll.com/pt/conversores-dcdc/3650-step-down-para-5v-at-8a-40w-com-4-portas-usb-entrada-8v-</a:t>
            </a:r>
            <a:r>
              <a:rPr lang="pt-PT" sz="1900" dirty="0"/>
              <a:t>	35v.html. [Acedido em 20 junho 2021]. </a:t>
            </a:r>
            <a:endParaRPr lang="en-US" sz="1900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900" dirty="0"/>
              <a:t>[9] 	</a:t>
            </a:r>
            <a:r>
              <a:rPr lang="it-IT" sz="1900" dirty="0"/>
              <a:t>T. Corporation, “TENERGY 18650 2200 mAh Li-Ion Cell”. Patente Tenergy 18650. 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1900" dirty="0"/>
              <a:t>[10]	 </a:t>
            </a:r>
            <a:r>
              <a:rPr lang="pt-PT" sz="1900" dirty="0" err="1"/>
              <a:t>Botnroll</a:t>
            </a:r>
            <a:r>
              <a:rPr lang="pt-PT" sz="1900" dirty="0"/>
              <a:t>, “Carregador 3 baterias 18650 em série - AC 100~240V DC 12,6V 1A,” [Online]. </a:t>
            </a:r>
            <a:r>
              <a:rPr lang="pt-PT" sz="1900" dirty="0" err="1"/>
              <a:t>Available</a:t>
            </a:r>
            <a:r>
              <a:rPr lang="pt-PT" sz="1900" dirty="0"/>
              <a:t>: </a:t>
            </a:r>
            <a:r>
              <a:rPr lang="pt-PT" sz="1900" dirty="0">
                <a:hlinkClick r:id="rId4"/>
              </a:rPr>
              <a:t>https://www.botnroll.com/pt/alimentadores-acdc-12v/2557-carregador-3-baterias-18650-em-s-rie-ac-100-240v-dc-12-</a:t>
            </a:r>
            <a:r>
              <a:rPr lang="pt-PT" sz="1900" dirty="0"/>
              <a:t>	6v-1a.html. [Acedido em 20 junho 2021]. 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900" dirty="0"/>
              <a:t>[11]	 </a:t>
            </a:r>
            <a:r>
              <a:rPr lang="pt-PT" sz="1900" dirty="0" err="1"/>
              <a:t>Botnroll</a:t>
            </a:r>
            <a:r>
              <a:rPr lang="pt-PT" sz="1900" dirty="0"/>
              <a:t>, “Fonte de alimentação para </a:t>
            </a:r>
            <a:r>
              <a:rPr lang="pt-PT" sz="1900" dirty="0" err="1"/>
              <a:t>breadboard</a:t>
            </a:r>
            <a:r>
              <a:rPr lang="pt-PT" sz="1900" dirty="0"/>
              <a:t> V2 5V/3.3V,” [Online]. </a:t>
            </a:r>
            <a:r>
              <a:rPr lang="pt-PT" sz="1900" dirty="0" err="1"/>
              <a:t>Available</a:t>
            </a:r>
            <a:r>
              <a:rPr lang="pt-PT" sz="1900" dirty="0"/>
              <a:t>: </a:t>
            </a:r>
            <a:r>
              <a:rPr lang="pt-PT" sz="1900" dirty="0">
                <a:hlinkClick r:id="rId5"/>
              </a:rPr>
              <a:t>https://www.botnroll.com/pt/alimentadores-acdc-5v/796-fonte-de-alimentacao-para-breadboard-</a:t>
            </a:r>
            <a:r>
              <a:rPr lang="pt-PT" sz="1900" dirty="0"/>
              <a:t>tol123d3p.html. [Acedido em 20 	junho 2021].</a:t>
            </a:r>
            <a:r>
              <a:rPr lang="en-US" sz="1900" dirty="0"/>
              <a:t>  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  <a:latin typeface="NewsGotT" pitchFamily="2" charset="0"/>
            </a:endParaRP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1600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701FB7-9A9C-4331-B5BB-D9FAD5FBFEF1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66254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Introdução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Descrição do Problema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Soluções e Proposta de Produto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81E72A-54BE-463F-8384-B483ECAED3FA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Aumento considerável do número de casos e internamentos devido à Covid-19.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85587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Descrição do Problema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25B86A-3AAB-40D5-8853-043AEAE4D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2492896"/>
            <a:ext cx="5502711" cy="36890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6F0F912-0A41-405A-9017-2992E0D7EC84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sp>
        <p:nvSpPr>
          <p:cNvPr id="9" name="Marcador de Posição de Conteúdo 5">
            <a:extLst>
              <a:ext uri="{FF2B5EF4-FFF2-40B4-BE49-F238E27FC236}">
                <a16:creationId xmlns:a16="http://schemas.microsoft.com/office/drawing/2014/main" id="{33F6776A-F731-4D6E-A614-46718F76DF9B}"/>
              </a:ext>
            </a:extLst>
          </p:cNvPr>
          <p:cNvSpPr txBox="1">
            <a:spLocks/>
          </p:cNvSpPr>
          <p:nvPr/>
        </p:nvSpPr>
        <p:spPr>
          <a:xfrm>
            <a:off x="3664982" y="6201938"/>
            <a:ext cx="4519249" cy="519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Gráfico do número de internamentos </a:t>
            </a:r>
            <a:r>
              <a:rPr lang="pt-PT" sz="1600" i="1" dirty="0"/>
              <a:t>versus</a:t>
            </a:r>
            <a:r>
              <a:rPr lang="pt-PT" sz="1600" dirty="0"/>
              <a:t> internamentos UCI, por dia, devido ao COVID-19 , 2021 [1]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15456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Automatização de um hospital;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Diminuição de contactos interpessoais;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Fornecer bens essenciais aos paciente.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41571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Objetivos</a:t>
            </a:r>
          </a:p>
        </p:txBody>
      </p:sp>
      <p:pic>
        <p:nvPicPr>
          <p:cNvPr id="6146" name="Picture 2" descr="Resultado de imagem para little peanut robo">
            <a:extLst>
              <a:ext uri="{FF2B5EF4-FFF2-40B4-BE49-F238E27FC236}">
                <a16:creationId xmlns:a16="http://schemas.microsoft.com/office/drawing/2014/main" id="{B63618DC-D578-44DD-9839-0D7DA8DA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232" y="1822512"/>
            <a:ext cx="3889039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701FB7-9A9C-4331-B5BB-D9FAD5FBFEF1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8F74EBC-D8FE-48A3-A3DD-F2D29172D3AA}"/>
              </a:ext>
            </a:extLst>
          </p:cNvPr>
          <p:cNvSpPr txBox="1">
            <a:spLocks/>
          </p:cNvSpPr>
          <p:nvPr/>
        </p:nvSpPr>
        <p:spPr>
          <a:xfrm>
            <a:off x="6717018" y="5035488"/>
            <a:ext cx="2809728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Little </a:t>
            </a:r>
            <a:r>
              <a:rPr lang="pt-PT" sz="1600" dirty="0" err="1"/>
              <a:t>Peanut</a:t>
            </a:r>
            <a:r>
              <a:rPr lang="pt-PT" sz="1600" dirty="0"/>
              <a:t>, 2020 [2]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97644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60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Robô seguidor de linha com suporte para transporte de alimentos.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Proposta de Produto</a:t>
            </a:r>
          </a:p>
        </p:txBody>
      </p:sp>
      <p:pic>
        <p:nvPicPr>
          <p:cNvPr id="6" name="Imagem 5" descr="Uma imagem com texto, carrinho de mão, caixa&#10;&#10;Descrição gerada automaticamente">
            <a:extLst>
              <a:ext uri="{FF2B5EF4-FFF2-40B4-BE49-F238E27FC236}">
                <a16:creationId xmlns:a16="http://schemas.microsoft.com/office/drawing/2014/main" id="{C44B60BF-7A90-4897-A308-5DEE4387A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4" r="14888"/>
          <a:stretch/>
        </p:blipFill>
        <p:spPr>
          <a:xfrm>
            <a:off x="4799856" y="2600733"/>
            <a:ext cx="5621060" cy="379801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C3E8D06-FCD8-48D5-8292-BB8BB64B7179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88FFC803-A19B-4FAF-BADA-9B18DFF73C73}"/>
              </a:ext>
            </a:extLst>
          </p:cNvPr>
          <p:cNvSpPr txBox="1">
            <a:spLocks/>
          </p:cNvSpPr>
          <p:nvPr/>
        </p:nvSpPr>
        <p:spPr>
          <a:xfrm>
            <a:off x="4800658" y="6393012"/>
            <a:ext cx="2809728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DWR-19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333662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O DWR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Módulos e Sensores utilizados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Visão Geral do Sistema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Circuitos de Alimentação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i="1" dirty="0" err="1">
                <a:latin typeface="Trebuchet MS" panose="020B0603020202020204" pitchFamily="34" charset="0"/>
              </a:rPr>
              <a:t>Shield</a:t>
            </a:r>
            <a:endParaRPr lang="pt-PT" sz="2400" b="1" i="1" dirty="0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CBA899-28C7-455F-8786-DC0E195F086C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311438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>
                <a:latin typeface="Trebuchet MS" panose="020B0603020202020204" pitchFamily="34" charset="0"/>
              </a:rPr>
              <a:t>O DWR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 de linha;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 de obstáculos;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Módulo RFID;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Bluetooth.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79198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Módulos e Sensores Utilizados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E69101-3E16-46B9-AE67-EF97B439035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7848" y="1567491"/>
            <a:ext cx="4368058" cy="956355"/>
          </a:xfrm>
          <a:prstGeom prst="rect">
            <a:avLst/>
          </a:prstGeom>
          <a:noFill/>
        </p:spPr>
      </p:pic>
      <p:pic>
        <p:nvPicPr>
          <p:cNvPr id="1026" name="Picture 2" descr="Distance Measuring Sensor, Optoelectronic, 300 mm, Analogue, 4.5 V to 5.5 V">
            <a:extLst>
              <a:ext uri="{FF2B5EF4-FFF2-40B4-BE49-F238E27FC236}">
                <a16:creationId xmlns:a16="http://schemas.microsoft.com/office/drawing/2014/main" id="{7C121366-FCB8-43BC-943F-D4093421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26" y="2026521"/>
            <a:ext cx="2709687" cy="19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 e o Módulo Bluetooth HC-05 • AranaCorp">
            <a:extLst>
              <a:ext uri="{FF2B5EF4-FFF2-40B4-BE49-F238E27FC236}">
                <a16:creationId xmlns:a16="http://schemas.microsoft.com/office/drawing/2014/main" id="{C418F227-1452-499C-B5A5-C18A5CE1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50" y="4419522"/>
            <a:ext cx="2253610" cy="225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FID-RC522 - Cartão RFID e leitor 13,56Mhz">
            <a:extLst>
              <a:ext uri="{FF2B5EF4-FFF2-40B4-BE49-F238E27FC236}">
                <a16:creationId xmlns:a16="http://schemas.microsoft.com/office/drawing/2014/main" id="{637D1E8E-EFA6-481A-B471-E4659DA0C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0" t="23968" r="12389" b="25939"/>
          <a:stretch/>
        </p:blipFill>
        <p:spPr bwMode="auto">
          <a:xfrm>
            <a:off x="4250182" y="3273552"/>
            <a:ext cx="2320317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B764F4-F3AA-46BE-B8E2-5BC8D317E4CC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sp>
        <p:nvSpPr>
          <p:cNvPr id="10" name="Marcador de Posição de Conteúdo 5">
            <a:extLst>
              <a:ext uri="{FF2B5EF4-FFF2-40B4-BE49-F238E27FC236}">
                <a16:creationId xmlns:a16="http://schemas.microsoft.com/office/drawing/2014/main" id="{3E905951-E6B5-4395-86DE-29F6AD7CE9E9}"/>
              </a:ext>
            </a:extLst>
          </p:cNvPr>
          <p:cNvSpPr txBox="1">
            <a:spLocks/>
          </p:cNvSpPr>
          <p:nvPr/>
        </p:nvSpPr>
        <p:spPr>
          <a:xfrm>
            <a:off x="4716760" y="2417375"/>
            <a:ext cx="2809728" cy="36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QTR-8A [3]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  <p:sp>
        <p:nvSpPr>
          <p:cNvPr id="11" name="Marcador de Posição de Conteúdo 5">
            <a:extLst>
              <a:ext uri="{FF2B5EF4-FFF2-40B4-BE49-F238E27FC236}">
                <a16:creationId xmlns:a16="http://schemas.microsoft.com/office/drawing/2014/main" id="{E0C217A0-0689-49E5-86DD-4301E92A093E}"/>
              </a:ext>
            </a:extLst>
          </p:cNvPr>
          <p:cNvSpPr txBox="1">
            <a:spLocks/>
          </p:cNvSpPr>
          <p:nvPr/>
        </p:nvSpPr>
        <p:spPr>
          <a:xfrm>
            <a:off x="8688288" y="3721266"/>
            <a:ext cx="2809728" cy="36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SHARP 2Y0A21YK [4]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2ED92AAE-45A1-4073-8F46-BA0260FE4DBD}"/>
              </a:ext>
            </a:extLst>
          </p:cNvPr>
          <p:cNvSpPr txBox="1">
            <a:spLocks/>
          </p:cNvSpPr>
          <p:nvPr/>
        </p:nvSpPr>
        <p:spPr>
          <a:xfrm>
            <a:off x="6387743" y="6309579"/>
            <a:ext cx="2016224" cy="36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Bluetooth HC-05 [6]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  <p:sp>
        <p:nvSpPr>
          <p:cNvPr id="13" name="Marcador de Posição de Conteúdo 5">
            <a:extLst>
              <a:ext uri="{FF2B5EF4-FFF2-40B4-BE49-F238E27FC236}">
                <a16:creationId xmlns:a16="http://schemas.microsoft.com/office/drawing/2014/main" id="{58BCD37D-8F0B-419E-A71B-AF9765E81587}"/>
              </a:ext>
            </a:extLst>
          </p:cNvPr>
          <p:cNvSpPr txBox="1">
            <a:spLocks/>
          </p:cNvSpPr>
          <p:nvPr/>
        </p:nvSpPr>
        <p:spPr>
          <a:xfrm>
            <a:off x="4202733" y="5021836"/>
            <a:ext cx="2016224" cy="36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MFRC522 [5]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96253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O DWR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2321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Diagrama de blocos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6CEBC39-EBA3-4D6A-A3D8-B1BEF0D9A8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9"/>
          <a:stretch/>
        </p:blipFill>
        <p:spPr>
          <a:xfrm>
            <a:off x="1061160" y="1920026"/>
            <a:ext cx="10141686" cy="4380999"/>
          </a:xfrm>
          <a:prstGeom prst="rect">
            <a:avLst/>
          </a:prstGeom>
        </p:spPr>
      </p:pic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9E7752CD-32C0-4FAB-A8F2-9F2E89EE7136}"/>
              </a:ext>
            </a:extLst>
          </p:cNvPr>
          <p:cNvSpPr/>
          <p:nvPr/>
        </p:nvSpPr>
        <p:spPr>
          <a:xfrm>
            <a:off x="623391" y="1833566"/>
            <a:ext cx="11017225" cy="4553920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72369B3-1D1E-4A82-A605-162F79B83598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2693492018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BF703CA983FF4EAE546D2815171BF3" ma:contentTypeVersion="7" ma:contentTypeDescription="Criar um novo documento." ma:contentTypeScope="" ma:versionID="c6c17714c613c6e0fa672df34924afcc">
  <xsd:schema xmlns:xsd="http://www.w3.org/2001/XMLSchema" xmlns:xs="http://www.w3.org/2001/XMLSchema" xmlns:p="http://schemas.microsoft.com/office/2006/metadata/properties" xmlns:ns2="221af34d-f2aa-48e5-926f-3136f47e270b" targetNamespace="http://schemas.microsoft.com/office/2006/metadata/properties" ma:root="true" ma:fieldsID="280a5c8e84ad7891f61b58f33685ac61" ns2:_="">
    <xsd:import namespace="221af34d-f2aa-48e5-926f-3136f47e27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af34d-f2aa-48e5-926f-3136f47e27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4BCF7B-19B0-4F1C-A0AC-2F4E592DCDD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4a7aa59-eed9-47bd-b709-4f7f606125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E6AE14D-DB95-4B5B-8802-DCE1E6384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af34d-f2aa-48e5-926f-3136f47e27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21476</TotalTime>
  <Words>2237</Words>
  <Application>Microsoft Office PowerPoint</Application>
  <PresentationFormat>Ecrã Panorâmico</PresentationFormat>
  <Paragraphs>241</Paragraphs>
  <Slides>22</Slides>
  <Notes>22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9" baseType="lpstr">
      <vt:lpstr>Arial</vt:lpstr>
      <vt:lpstr>Calibri</vt:lpstr>
      <vt:lpstr>NewsGotT</vt:lpstr>
      <vt:lpstr>Trebuchet MS</vt:lpstr>
      <vt:lpstr>Whitney</vt:lpstr>
      <vt:lpstr>Wingdings</vt:lpstr>
      <vt:lpstr>Modelo-Apresentacao-ER</vt:lpstr>
      <vt:lpstr>Apresentação do PowerPoint</vt:lpstr>
      <vt:lpstr>Organização DA APRESENTAÇÃO</vt:lpstr>
      <vt:lpstr>Apresentação do PowerPoint</vt:lpstr>
      <vt:lpstr>Introdução</vt:lpstr>
      <vt:lpstr>Introdução</vt:lpstr>
      <vt:lpstr>Introdução</vt:lpstr>
      <vt:lpstr>Apresentação do PowerPoint</vt:lpstr>
      <vt:lpstr>O DWR</vt:lpstr>
      <vt:lpstr>O DWR</vt:lpstr>
      <vt:lpstr>O DWR</vt:lpstr>
      <vt:lpstr>O DWR</vt:lpstr>
      <vt:lpstr>O DWR</vt:lpstr>
      <vt:lpstr>Apresentação do PowerPoint</vt:lpstr>
      <vt:lpstr>Circuito Mecânico implementado</vt:lpstr>
      <vt:lpstr>Apresentação do PowerPoint</vt:lpstr>
      <vt:lpstr>Resultados Experimentais</vt:lpstr>
      <vt:lpstr>Resultados Experimentais</vt:lpstr>
      <vt:lpstr>Resultados Experimentais</vt:lpstr>
      <vt:lpstr>Apresentação do PowerPoint</vt:lpstr>
      <vt:lpstr>Conclusão</vt:lpstr>
      <vt:lpstr>Conclusão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jla</dc:creator>
  <cp:lastModifiedBy>José Tomás Lima de Abreu</cp:lastModifiedBy>
  <cp:revision>1204</cp:revision>
  <cp:lastPrinted>2011-03-01T16:49:11Z</cp:lastPrinted>
  <dcterms:created xsi:type="dcterms:W3CDTF">2011-04-11T10:10:10Z</dcterms:created>
  <dcterms:modified xsi:type="dcterms:W3CDTF">2021-06-23T10:06:00Z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0x0101004DBF703CA983FF4EAE546D2815171BF3</vt:lpwstr>
  </property>
</Properties>
</file>